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5" r:id="rId4"/>
    <p:sldId id="259" r:id="rId5"/>
    <p:sldId id="267" r:id="rId6"/>
    <p:sldId id="266" r:id="rId7"/>
    <p:sldId id="260" r:id="rId8"/>
    <p:sldId id="268" r:id="rId9"/>
    <p:sldId id="269" r:id="rId10"/>
    <p:sldId id="262" r:id="rId11"/>
    <p:sldId id="270" r:id="rId12"/>
    <p:sldId id="271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60"/>
  </p:normalViewPr>
  <p:slideViewPr>
    <p:cSldViewPr snapToGrid="0">
      <p:cViewPr>
        <p:scale>
          <a:sx n="82" d="100"/>
          <a:sy n="82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549FF9-8253-4407-86A8-9AC88566690D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29F71-2587-45AC-ACA7-A99261ECA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38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bullet or slide 3-4 pictures of complex processes that only  physics could captures (breakouts/</a:t>
            </a:r>
            <a:r>
              <a:rPr lang="en-US" dirty="0" err="1"/>
              <a:t>tounges</a:t>
            </a:r>
            <a:r>
              <a:rPr lang="en-US" dirty="0"/>
              <a:t>/levees/inflation)</a:t>
            </a:r>
          </a:p>
          <a:p>
            <a:r>
              <a:rPr lang="en-US" dirty="0"/>
              <a:t>Introduce why lava flows so complex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29F71-2587-45AC-ACA7-A99261ECA3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87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explaining psi equations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29F71-2587-45AC-ACA7-A99261ECA3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04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Break up the models more slowly, describe what the models are actually doing (Cons of mass &amp; momentum) numerator=flux, denominator=slowing</a:t>
            </a:r>
          </a:p>
          <a:p>
            <a:r>
              <a:rPr lang="en-US" dirty="0"/>
              <a:t>Reference on the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29F71-2587-45AC-ACA7-A99261ECA3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39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 for lab photo, 2-3 more slides, with more videos “typical” flow, notice how crust and stuff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29F71-2587-45AC-ACA7-A99261ECA3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224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Maybe start with trends, then show the video that explains the trend after</a:t>
            </a:r>
          </a:p>
          <a:p>
            <a:r>
              <a:rPr lang="en-US" dirty="0"/>
              <a:t>Describe trends looking at the plots &amp;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29F71-2587-45AC-ACA7-A99261ECA32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573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Slides before this one, show each model by itself and describe why Newtonian is linear, etc. don’t rush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29F71-2587-45AC-ACA7-A99261ECA3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55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BE28E-821A-41D5-A483-150E16E191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Modeling the Effects of Flow Conditions and Rheology on Lava Flows with Polyethylene Glycol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18E3CF-4C59-41A1-BAE9-F492F342EA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200" dirty="0" err="1"/>
              <a:t>Asu</a:t>
            </a:r>
            <a:r>
              <a:rPr lang="en-US" sz="3200" dirty="0"/>
              <a:t>/</a:t>
            </a:r>
            <a:r>
              <a:rPr lang="en-US" sz="3200" dirty="0" err="1"/>
              <a:t>nasa</a:t>
            </a:r>
            <a:r>
              <a:rPr lang="en-US" sz="3200" dirty="0"/>
              <a:t> Space Grant Symposium</a:t>
            </a:r>
          </a:p>
          <a:p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8B30EC6-66EC-4748-8370-BF8ADC0BD2EC}"/>
              </a:ext>
            </a:extLst>
          </p:cNvPr>
          <p:cNvSpPr txBox="1">
            <a:spLocks/>
          </p:cNvSpPr>
          <p:nvPr/>
        </p:nvSpPr>
        <p:spPr>
          <a:xfrm>
            <a:off x="599227" y="3260035"/>
            <a:ext cx="10993546" cy="311691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</a:rPr>
              <a:t>Cara Courtney</a:t>
            </a:r>
          </a:p>
          <a:p>
            <a:r>
              <a:rPr lang="en-US" sz="2800" dirty="0">
                <a:solidFill>
                  <a:schemeClr val="bg1"/>
                </a:solidFill>
              </a:rPr>
              <a:t>Director: Dr.  Amanda B. Clarke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Arizona State University School of Earth &amp;  Space exploration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45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26966-7FAC-452E-9E22-382B51B20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47F85-A3BF-43C2-A8D8-E70E3D256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328254"/>
          </a:xfrm>
        </p:spPr>
        <p:txBody>
          <a:bodyPr anchor="t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Comparisons between experiments and models support our original hypothesis that low 𝛹 value flows are better captured by the YSC model.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Although, the Newtonian model did not perfectly capture the behavior of any experimental flows in this study, high 𝛹-value flows that formed levees exhibited the most Newtonian behavior</a:t>
            </a:r>
          </a:p>
        </p:txBody>
      </p:sp>
    </p:spTree>
    <p:extLst>
      <p:ext uri="{BB962C8B-B14F-4D97-AF65-F5344CB8AC3E}">
        <p14:creationId xmlns:p14="http://schemas.microsoft.com/office/powerpoint/2010/main" val="2227681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26966-7FAC-452E-9E22-382B51B20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future work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247F85-A3BF-43C2-A8D8-E70E3D256E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1192" y="2180496"/>
                <a:ext cx="11029615" cy="4328254"/>
              </a:xfrm>
            </p:spPr>
            <p:txBody>
              <a:bodyPr anchor="t">
                <a:normAutofit/>
              </a:bodyPr>
              <a:lstStyle/>
              <a:p>
                <a:r>
                  <a:rPr lang="en-US" sz="3200" dirty="0"/>
                  <a:t>No crust condition experiments (𝛹</a:t>
                </a:r>
                <a14:m>
                  <m:oMath xmlns:m="http://schemas.openxmlformats.org/officeDocument/2006/math">
                    <m:r>
                      <a:rPr lang="en-US" sz="3200" b="0" i="1" smtClean="0"/>
                      <m:t>&gt;55)</m:t>
                    </m:r>
                  </m:oMath>
                </a14:m>
                <a:r>
                  <a:rPr lang="en-US" sz="3200" dirty="0">
                    <a:ea typeface="Adobe Heiti Std R" panose="020B0400000000000000" pitchFamily="34" charset="-128"/>
                  </a:rPr>
                  <a:t> will be conducted and compared to the Newtonian model</a:t>
                </a:r>
              </a:p>
              <a:p>
                <a:r>
                  <a:rPr lang="en-US" sz="3200" dirty="0">
                    <a:ea typeface="Adobe Heiti Std R" panose="020B0400000000000000" pitchFamily="34" charset="-128"/>
                  </a:rPr>
                  <a:t>Models will be tested with temporally variable yield strengths and viscosities</a:t>
                </a:r>
              </a:p>
              <a:p>
                <a:r>
                  <a:rPr lang="en-US" sz="3200" dirty="0">
                    <a:ea typeface="Adobe Heiti Std R" panose="020B0400000000000000" pitchFamily="34" charset="-128"/>
                  </a:rPr>
                  <a:t>Experiments will be compared against models based on shallow-water equations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247F85-A3BF-43C2-A8D8-E70E3D256E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1192" y="2180496"/>
                <a:ext cx="11029615" cy="4328254"/>
              </a:xfrm>
              <a:blipFill>
                <a:blip r:embed="rId2"/>
                <a:stretch>
                  <a:fillRect l="-939" t="-1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5882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04AFC-98F2-4A04-80BF-B159C3701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Acknowledgements and references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D731B-BC96-49F1-96DB-05E16D718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219" y="1982889"/>
            <a:ext cx="5087075" cy="536005"/>
          </a:xfrm>
        </p:spPr>
        <p:txBody>
          <a:bodyPr/>
          <a:lstStyle/>
          <a:p>
            <a:r>
              <a:rPr lang="en-US" sz="2800" dirty="0"/>
              <a:t>Acknowledgements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250529-6F64-4752-841F-42AFA802F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192" y="2613925"/>
            <a:ext cx="5393100" cy="2934999"/>
          </a:xfrm>
        </p:spPr>
        <p:txBody>
          <a:bodyPr>
            <a:normAutofit/>
          </a:bodyPr>
          <a:lstStyle/>
          <a:p>
            <a:r>
              <a:rPr lang="en-US" sz="2800" dirty="0"/>
              <a:t>Dr.  Amanda Clarke</a:t>
            </a:r>
          </a:p>
          <a:p>
            <a:r>
              <a:rPr lang="en-US" sz="2800" dirty="0"/>
              <a:t>Sean Peters</a:t>
            </a:r>
          </a:p>
          <a:p>
            <a:r>
              <a:rPr lang="en-US" sz="2800" dirty="0"/>
              <a:t>Dr. </a:t>
            </a:r>
            <a:r>
              <a:rPr lang="en-US" sz="2800" dirty="0" err="1"/>
              <a:t>Huei</a:t>
            </a:r>
            <a:r>
              <a:rPr lang="en-US" sz="2800" dirty="0"/>
              <a:t>-Ping Huang</a:t>
            </a:r>
          </a:p>
          <a:p>
            <a:r>
              <a:rPr lang="en-US" sz="2800" dirty="0"/>
              <a:t>Dr. David A. Williams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D0CCC6-B421-426E-8BB0-A8374E9A96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75335" y="2013035"/>
            <a:ext cx="5087073" cy="553373"/>
          </a:xfrm>
        </p:spPr>
        <p:txBody>
          <a:bodyPr/>
          <a:lstStyle/>
          <a:p>
            <a:r>
              <a:rPr lang="en-US" sz="2800" dirty="0"/>
              <a:t>References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482EAC-926A-4B5F-B489-2B3E746687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75335" y="2613924"/>
            <a:ext cx="6735475" cy="3685764"/>
          </a:xfrm>
        </p:spPr>
        <p:txBody>
          <a:bodyPr>
            <a:normAutofit/>
          </a:bodyPr>
          <a:lstStyle/>
          <a:p>
            <a:r>
              <a:rPr lang="en-US" sz="2000" dirty="0" err="1">
                <a:latin typeface="Adobe Heiti Std R" panose="020B0400000000000000" pitchFamily="34" charset="-128"/>
                <a:ea typeface="Adobe Heiti Std R" panose="020B0400000000000000" pitchFamily="34" charset="-128"/>
              </a:rPr>
              <a:t>Castruccio</a:t>
            </a:r>
            <a:r>
              <a:rPr lang="en-US" sz="2000" dirty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, Angelo, et al. </a:t>
            </a:r>
            <a:r>
              <a:rPr lang="en-US" sz="2000" i="1" dirty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Evolution of Crust- and Core-Dominated Lava Flows Using Scaling Analysis</a:t>
            </a:r>
            <a:r>
              <a:rPr lang="en-US" sz="2000" dirty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. Springer-Verlag Berlin Heidelberg , 2013.</a:t>
            </a:r>
          </a:p>
          <a:p>
            <a:r>
              <a:rPr lang="en-US" sz="2000" dirty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Fink, Johnathan H., and Ross W. Griffiths. </a:t>
            </a:r>
            <a:r>
              <a:rPr lang="en-US" sz="2000" i="1" dirty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Radical Spreading of Viscous-Gravity Currents with Solidifying Crust</a:t>
            </a:r>
            <a:r>
              <a:rPr lang="en-US" sz="2000" dirty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. J. Fluid Mechanics1990.</a:t>
            </a:r>
          </a:p>
          <a:p>
            <a:r>
              <a:rPr lang="en-US" sz="2000" dirty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Gregg, Tracy K.P., and Jonathan H. Fink. </a:t>
            </a:r>
            <a:r>
              <a:rPr lang="en-US" sz="2000" i="1" dirty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A Laboratory Investigation into the Effects of Slope on Lava Flow Morphology</a:t>
            </a:r>
            <a:r>
              <a:rPr lang="en-US" sz="2000" dirty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. Journal of Volcanology and Geothermal Research, 2000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480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26966-7FAC-452E-9E22-382B51B20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47F85-A3BF-43C2-A8D8-E70E3D256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87826"/>
            <a:ext cx="7156039" cy="4698724"/>
          </a:xfrm>
        </p:spPr>
        <p:txBody>
          <a:bodyPr anchor="t">
            <a:normAutofit fontScale="92500" lnSpcReduction="20000"/>
          </a:bodyPr>
          <a:lstStyle/>
          <a:p>
            <a:r>
              <a:rPr lang="en-US" sz="3000" dirty="0"/>
              <a:t>Cara Courtney</a:t>
            </a:r>
          </a:p>
          <a:p>
            <a:r>
              <a:rPr lang="en-US" sz="3000" dirty="0"/>
              <a:t>Graduating Senior at Arizona State University</a:t>
            </a:r>
          </a:p>
          <a:p>
            <a:pPr lvl="1"/>
            <a:r>
              <a:rPr lang="en-US" sz="3000" dirty="0"/>
              <a:t>Mechanical Engineering Major</a:t>
            </a:r>
          </a:p>
          <a:p>
            <a:pPr lvl="1"/>
            <a:r>
              <a:rPr lang="en-US" sz="3000" dirty="0"/>
              <a:t>Sustainability Minor</a:t>
            </a:r>
          </a:p>
          <a:p>
            <a:r>
              <a:rPr lang="en-US" sz="3000" dirty="0"/>
              <a:t>Working at Dell Technologies in August</a:t>
            </a:r>
          </a:p>
          <a:p>
            <a:pPr lvl="1"/>
            <a:r>
              <a:rPr lang="en-US" sz="3000" dirty="0"/>
              <a:t>Servers</a:t>
            </a:r>
          </a:p>
          <a:p>
            <a:pPr lvl="1"/>
            <a:r>
              <a:rPr lang="en-US" sz="3000" dirty="0"/>
              <a:t>Original Equipment Manufacturing</a:t>
            </a:r>
          </a:p>
          <a:p>
            <a:r>
              <a:rPr lang="en-US" sz="3000" dirty="0"/>
              <a:t>ASU Women’s Club Soccer, Devils’ Advocates: ASU volunteer tour guides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6F234826-5C4D-4DC1-9105-E37DB51A8F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5189" y="2027040"/>
            <a:ext cx="3635619" cy="4190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86289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26966-7FAC-452E-9E22-382B51B20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Project 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47F85-A3BF-43C2-A8D8-E70E3D256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34312"/>
            <a:ext cx="6184489" cy="4097211"/>
          </a:xfrm>
        </p:spPr>
        <p:txBody>
          <a:bodyPr anchor="t">
            <a:normAutofit/>
          </a:bodyPr>
          <a:lstStyle/>
          <a:p>
            <a:r>
              <a:rPr lang="en-US" sz="3200" dirty="0">
                <a:ea typeface="Adobe Heiti Std R" panose="020B0400000000000000" pitchFamily="34" charset="-128"/>
              </a:rPr>
              <a:t>Historically, predictive models for lava flows are statistics-based using data of past flows. </a:t>
            </a:r>
          </a:p>
          <a:p>
            <a:r>
              <a:rPr lang="en-US" sz="3200" dirty="0">
                <a:ea typeface="Adobe Heiti Std R" panose="020B0400000000000000" pitchFamily="34" charset="-128"/>
              </a:rPr>
              <a:t>Physics-based models can be crucial in understanding how a flow will behave and how it can impact humans.</a:t>
            </a:r>
          </a:p>
          <a:p>
            <a:pPr marL="0" indent="0">
              <a:buNone/>
            </a:pPr>
            <a:endParaRPr lang="en-US" sz="2800" dirty="0">
              <a:ea typeface="Adobe Heiti Std R" panose="020B0400000000000000" pitchFamily="34" charset="-128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volcano, NASA, Satellite Imagery, Landscape, Mountain, Snow ...">
            <a:extLst>
              <a:ext uri="{FF2B5EF4-FFF2-40B4-BE49-F238E27FC236}">
                <a16:creationId xmlns:a16="http://schemas.microsoft.com/office/drawing/2014/main" id="{B2D8F7CE-54B9-444C-A930-FE56D6FA0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8226" y="2154115"/>
            <a:ext cx="4037135" cy="40371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B62F868-749D-4318-9396-C751BD50CE27}"/>
              </a:ext>
            </a:extLst>
          </p:cNvPr>
          <p:cNvSpPr/>
          <p:nvPr/>
        </p:nvSpPr>
        <p:spPr>
          <a:xfrm>
            <a:off x="7117373" y="2448648"/>
            <a:ext cx="1068265" cy="72976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38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26966-7FAC-452E-9E22-382B51B20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Technical Background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AC6FADF-2F45-4E7A-B061-9553D080EF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480" y="3691817"/>
            <a:ext cx="2562591" cy="20737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EAAA8C-F050-46A6-800C-EEFDE92851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445" y="3740804"/>
            <a:ext cx="2663304" cy="2024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11A0A-AF01-43D7-A38C-F3511E00307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4120" y="3740804"/>
            <a:ext cx="2876984" cy="2024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1A9E63-CF35-416C-AADB-CFDEC468A2A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5442" y="3771140"/>
            <a:ext cx="2976632" cy="19633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CA38A97-5B00-48F9-B343-B2BA8AE016C3}"/>
                  </a:ext>
                </a:extLst>
              </p:cNvPr>
              <p:cNvSpPr txBox="1"/>
              <p:nvPr/>
            </p:nvSpPr>
            <p:spPr>
              <a:xfrm>
                <a:off x="9639045" y="3198167"/>
                <a:ext cx="23817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ea typeface="Adobe Heiti Std R" panose="020B0400000000000000" pitchFamily="34" charset="-128"/>
                  </a:rPr>
                  <a:t>Increasing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</m:oMath>
                </a14:m>
                <a:endParaRPr lang="en-US" sz="2400" dirty="0">
                  <a:ea typeface="Adobe Heiti Std R" panose="020B0400000000000000" pitchFamily="34" charset="-128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CA38A97-5B00-48F9-B343-B2BA8AE016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9045" y="3198167"/>
                <a:ext cx="2381790" cy="461665"/>
              </a:xfrm>
              <a:prstGeom prst="rect">
                <a:avLst/>
              </a:prstGeom>
              <a:blipFill>
                <a:blip r:embed="rId7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rrow: Right 8">
            <a:extLst>
              <a:ext uri="{FF2B5EF4-FFF2-40B4-BE49-F238E27FC236}">
                <a16:creationId xmlns:a16="http://schemas.microsoft.com/office/drawing/2014/main" id="{A78E1A28-7A53-4C94-A44D-CEE9A3E556FB}"/>
              </a:ext>
            </a:extLst>
          </p:cNvPr>
          <p:cNvSpPr/>
          <p:nvPr/>
        </p:nvSpPr>
        <p:spPr bwMode="auto">
          <a:xfrm>
            <a:off x="414623" y="3368754"/>
            <a:ext cx="9460879" cy="218357"/>
          </a:xfrm>
          <a:prstGeom prst="rightArrow">
            <a:avLst>
              <a:gd name="adj1" fmla="val 50001"/>
              <a:gd name="adj2" fmla="val 202270"/>
            </a:avLst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135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7688410-EDC4-4786-9497-1EC387BE24DF}"/>
                  </a:ext>
                </a:extLst>
              </p:cNvPr>
              <p:cNvSpPr txBox="1"/>
              <p:nvPr/>
            </p:nvSpPr>
            <p:spPr>
              <a:xfrm>
                <a:off x="343880" y="5777925"/>
                <a:ext cx="238179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ea typeface="Adobe Heiti Std R" panose="020B0400000000000000" pitchFamily="34" charset="-128"/>
                  </a:rPr>
                  <a:t>Pillows</a:t>
                </a:r>
              </a:p>
              <a:p>
                <a:pPr algn="ctr"/>
                <a:r>
                  <a:rPr lang="en-US" sz="2800" dirty="0"/>
                  <a:t>𝛹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800" dirty="0">
                  <a:ea typeface="Adobe Heiti Std R" panose="020B0400000000000000" pitchFamily="34" charset="-128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7688410-EDC4-4786-9497-1EC387BE24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80" y="5777925"/>
                <a:ext cx="2381790" cy="954107"/>
              </a:xfrm>
              <a:prstGeom prst="rect">
                <a:avLst/>
              </a:prstGeom>
              <a:blipFill>
                <a:blip r:embed="rId8"/>
                <a:stretch>
                  <a:fillRect t="-7051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B44C661-1075-4B7C-BCDD-C85B3D3CD8A9}"/>
                  </a:ext>
                </a:extLst>
              </p:cNvPr>
              <p:cNvSpPr txBox="1"/>
              <p:nvPr/>
            </p:nvSpPr>
            <p:spPr>
              <a:xfrm>
                <a:off x="3292863" y="5751460"/>
                <a:ext cx="238179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ea typeface="Adobe Heiti Std R" panose="020B0400000000000000" pitchFamily="34" charset="-128"/>
                  </a:rPr>
                  <a:t>Rifts</a:t>
                </a:r>
              </a:p>
              <a:p>
                <a:pPr algn="ctr"/>
                <a:r>
                  <a:rPr lang="en-US" sz="2800" dirty="0"/>
                  <a:t>𝛹</a:t>
                </a:r>
                <a14:m>
                  <m:oMath xmlns:m="http://schemas.openxmlformats.org/officeDocument/2006/math">
                    <m:r>
                      <a:rPr lang="en-US" sz="2800" i="1"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800" dirty="0">
                  <a:ea typeface="Adobe Heiti Std R" panose="020B0400000000000000" pitchFamily="34" charset="-128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B44C661-1075-4B7C-BCDD-C85B3D3CD8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863" y="5751460"/>
                <a:ext cx="2381790" cy="954107"/>
              </a:xfrm>
              <a:prstGeom prst="rect">
                <a:avLst/>
              </a:prstGeom>
              <a:blipFill>
                <a:blip r:embed="rId9"/>
                <a:stretch>
                  <a:fillRect t="-6369" b="-15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A99BED6-778D-4DF3-A8B8-4872DE70CFDD}"/>
              </a:ext>
            </a:extLst>
          </p:cNvPr>
          <p:cNvSpPr txBox="1">
            <a:spLocks/>
          </p:cNvSpPr>
          <p:nvPr/>
        </p:nvSpPr>
        <p:spPr>
          <a:xfrm>
            <a:off x="581191" y="1934313"/>
            <a:ext cx="11064087" cy="13617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𝛹 is a ratio of timescales, the characteristic timescale of thermal flux from the vent and the characteristic timescale of crust formation due to surface cooling</a:t>
            </a:r>
            <a:endParaRPr lang="en-US" sz="3000" dirty="0">
              <a:ea typeface="Adobe Heiti Std R" panose="020B0400000000000000" pitchFamily="34" charset="-128"/>
            </a:endParaRPr>
          </a:p>
          <a:p>
            <a:pPr marL="0" indent="0">
              <a:buFont typeface="Wingdings 2" panose="05020102010507070707" pitchFamily="18" charset="2"/>
              <a:buNone/>
            </a:pP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898295D-9BEC-4BC1-8060-E97710DB549E}"/>
                  </a:ext>
                </a:extLst>
              </p:cNvPr>
              <p:cNvSpPr txBox="1"/>
              <p:nvPr/>
            </p:nvSpPr>
            <p:spPr>
              <a:xfrm>
                <a:off x="9291541" y="5773199"/>
                <a:ext cx="238179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ea typeface="Adobe Heiti Std R" panose="020B0400000000000000" pitchFamily="34" charset="-128"/>
                  </a:rPr>
                  <a:t>Levees</a:t>
                </a:r>
              </a:p>
              <a:p>
                <a:pPr algn="ctr"/>
                <a:r>
                  <a:rPr lang="en-US" sz="2800" dirty="0"/>
                  <a:t>𝛹</a:t>
                </a:r>
                <a14:m>
                  <m:oMath xmlns:m="http://schemas.openxmlformats.org/officeDocument/2006/math">
                    <m:r>
                      <a:rPr lang="en-US" sz="2800" i="1"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40</m:t>
                    </m:r>
                  </m:oMath>
                </a14:m>
                <a:endParaRPr lang="en-US" sz="2800" dirty="0">
                  <a:ea typeface="Adobe Heiti Std R" panose="020B0400000000000000" pitchFamily="34" charset="-128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898295D-9BEC-4BC1-8060-E97710DB54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1541" y="5773199"/>
                <a:ext cx="2381790" cy="954107"/>
              </a:xfrm>
              <a:prstGeom prst="rect">
                <a:avLst/>
              </a:prstGeom>
              <a:blipFill>
                <a:blip r:embed="rId10"/>
                <a:stretch>
                  <a:fillRect t="-6369" b="-15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DDC7A0E-0AEA-4829-B1D3-C7BEDE80D7F7}"/>
                  </a:ext>
                </a:extLst>
              </p:cNvPr>
              <p:cNvSpPr txBox="1"/>
              <p:nvPr/>
            </p:nvSpPr>
            <p:spPr>
              <a:xfrm>
                <a:off x="6292202" y="5838546"/>
                <a:ext cx="238179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ea typeface="Adobe Heiti Std R" panose="020B0400000000000000" pitchFamily="34" charset="-128"/>
                  </a:rPr>
                  <a:t>Folds</a:t>
                </a:r>
              </a:p>
              <a:p>
                <a:pPr algn="ctr"/>
                <a:r>
                  <a:rPr lang="en-US" sz="2800" dirty="0"/>
                  <a:t>𝛹</a:t>
                </a:r>
                <a14:m>
                  <m:oMath xmlns:m="http://schemas.openxmlformats.org/officeDocument/2006/math">
                    <m:r>
                      <a:rPr lang="en-US" sz="2800" i="1"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</m:t>
                    </m:r>
                  </m:oMath>
                </a14:m>
                <a:endParaRPr lang="en-US" sz="2800" dirty="0">
                  <a:ea typeface="Adobe Heiti Std R" panose="020B0400000000000000" pitchFamily="34" charset="-128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DDC7A0E-0AEA-4829-B1D3-C7BEDE80D7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2202" y="5838546"/>
                <a:ext cx="2381790" cy="954107"/>
              </a:xfrm>
              <a:prstGeom prst="rect">
                <a:avLst/>
              </a:prstGeom>
              <a:blipFill>
                <a:blip r:embed="rId11"/>
                <a:stretch>
                  <a:fillRect t="-7051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6174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26966-7FAC-452E-9E22-382B51B20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Technical Background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CA38A97-5B00-48F9-B343-B2BA8AE016C3}"/>
                  </a:ext>
                </a:extLst>
              </p:cNvPr>
              <p:cNvSpPr txBox="1"/>
              <p:nvPr/>
            </p:nvSpPr>
            <p:spPr>
              <a:xfrm>
                <a:off x="9726727" y="4826550"/>
                <a:ext cx="23817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ea typeface="Adobe Heiti Std R" panose="020B0400000000000000" pitchFamily="34" charset="-128"/>
                  </a:rPr>
                  <a:t>Increasing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</m:oMath>
                </a14:m>
                <a:endParaRPr lang="en-US" sz="2400" dirty="0">
                  <a:ea typeface="Adobe Heiti Std R" panose="020B0400000000000000" pitchFamily="34" charset="-128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CA38A97-5B00-48F9-B343-B2BA8AE016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6727" y="4826550"/>
                <a:ext cx="2381790" cy="461665"/>
              </a:xfrm>
              <a:prstGeom prst="rect">
                <a:avLst/>
              </a:prstGeom>
              <a:blipFill>
                <a:blip r:embed="rId3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rrow: Right 8">
            <a:extLst>
              <a:ext uri="{FF2B5EF4-FFF2-40B4-BE49-F238E27FC236}">
                <a16:creationId xmlns:a16="http://schemas.microsoft.com/office/drawing/2014/main" id="{A78E1A28-7A53-4C94-A44D-CEE9A3E556FB}"/>
              </a:ext>
            </a:extLst>
          </p:cNvPr>
          <p:cNvSpPr/>
          <p:nvPr/>
        </p:nvSpPr>
        <p:spPr bwMode="auto">
          <a:xfrm>
            <a:off x="502305" y="4997137"/>
            <a:ext cx="9460879" cy="218357"/>
          </a:xfrm>
          <a:prstGeom prst="rightArrow">
            <a:avLst>
              <a:gd name="adj1" fmla="val 50001"/>
              <a:gd name="adj2" fmla="val 202270"/>
            </a:avLst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135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A99BED6-778D-4DF3-A8B8-4872DE70CFDD}"/>
              </a:ext>
            </a:extLst>
          </p:cNvPr>
          <p:cNvSpPr txBox="1">
            <a:spLocks/>
          </p:cNvSpPr>
          <p:nvPr/>
        </p:nvSpPr>
        <p:spPr>
          <a:xfrm>
            <a:off x="581192" y="5496280"/>
            <a:ext cx="11064087" cy="13617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ea typeface="Adobe Heiti Std R" panose="020B0400000000000000" pitchFamily="34" charset="-128"/>
              </a:rPr>
              <a:t>We hypothesize that flows with high psi values will correlate best with Newtonian models, and those with low psi values will correlate best with YSC models.</a:t>
            </a:r>
          </a:p>
          <a:p>
            <a:pPr marL="0" indent="0">
              <a:buFont typeface="Wingdings 2" panose="05020102010507070707" pitchFamily="18" charset="2"/>
              <a:buNone/>
            </a:pP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A72374-D46E-4733-B428-A3AA8BC4CB75}"/>
              </a:ext>
            </a:extLst>
          </p:cNvPr>
          <p:cNvSpPr txBox="1"/>
          <p:nvPr/>
        </p:nvSpPr>
        <p:spPr>
          <a:xfrm>
            <a:off x="8698687" y="1870632"/>
            <a:ext cx="2381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a typeface="Adobe Heiti Std R" panose="020B0400000000000000" pitchFamily="34" charset="-128"/>
              </a:rPr>
              <a:t>Newtonian Viscosity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B081CD-3A5B-4719-9219-58A1D7C23E5C}"/>
              </a:ext>
            </a:extLst>
          </p:cNvPr>
          <p:cNvSpPr txBox="1"/>
          <p:nvPr/>
        </p:nvSpPr>
        <p:spPr>
          <a:xfrm>
            <a:off x="1208495" y="1870633"/>
            <a:ext cx="2381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a typeface="Adobe Heiti Std R" panose="020B0400000000000000" pitchFamily="34" charset="-128"/>
              </a:rPr>
              <a:t>Yield Strength of the Crust (YSC)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CF1D40-5231-4EA2-824B-D25167B59435}"/>
              </a:ext>
            </a:extLst>
          </p:cNvPr>
          <p:cNvSpPr txBox="1"/>
          <p:nvPr/>
        </p:nvSpPr>
        <p:spPr>
          <a:xfrm>
            <a:off x="4905105" y="1870632"/>
            <a:ext cx="2381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a typeface="Adobe Heiti Std R" panose="020B0400000000000000" pitchFamily="34" charset="-128"/>
              </a:rPr>
              <a:t>Yield Strength of the Core (YS)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C37F847-6CEF-42F8-841D-4DDA7EF2CE61}"/>
                  </a:ext>
                </a:extLst>
              </p:cNvPr>
              <p:cNvSpPr txBox="1"/>
              <p:nvPr/>
            </p:nvSpPr>
            <p:spPr>
              <a:xfrm>
                <a:off x="8480120" y="3932074"/>
                <a:ext cx="3130687" cy="894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/>
                        <m:t>𝐿</m:t>
                      </m:r>
                      <m:r>
                        <a:rPr lang="en-US" i="1"/>
                        <m:t>=</m:t>
                      </m:r>
                      <m:sSub>
                        <m:sSubPr>
                          <m:ctrlPr>
                            <a:rPr lang="en-US" i="1"/>
                          </m:ctrlPr>
                        </m:sSubPr>
                        <m:e>
                          <m:r>
                            <a:rPr lang="en-US" i="1"/>
                            <m:t>𝐶</m:t>
                          </m:r>
                        </m:e>
                        <m:sub>
                          <m:r>
                            <a:rPr lang="en-US" i="1"/>
                            <m:t>1</m:t>
                          </m:r>
                        </m:sub>
                      </m:sSub>
                      <m:nary>
                        <m:naryPr>
                          <m:chr m:val="∑"/>
                          <m:limLoc m:val="undOvr"/>
                          <m:ctrlPr>
                            <a:rPr lang="en-US" i="1"/>
                          </m:ctrlPr>
                        </m:naryPr>
                        <m:sub>
                          <m:r>
                            <a:rPr lang="en-US" i="1"/>
                            <m:t>𝑖</m:t>
                          </m:r>
                          <m:r>
                            <a:rPr lang="en-US" i="1"/>
                            <m:t>=1</m:t>
                          </m:r>
                        </m:sub>
                        <m:sup>
                          <m:r>
                            <a:rPr lang="en-US" i="1"/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i="1"/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/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/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lang="en-US" i="1"/>
                                          </m:ctrlPr>
                                        </m:sSubSupPr>
                                        <m:e>
                                          <m:r>
                                            <a:rPr lang="en-US" i="1"/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i="1"/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US" i="1"/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lang="en-US" i="1"/>
                                        <m:t>𝜌</m:t>
                                      </m:r>
                                      <m:r>
                                        <a:rPr lang="en-US" i="1"/>
                                        <m:t>𝑔</m:t>
                                      </m:r>
                                      <m:func>
                                        <m:funcPr>
                                          <m:ctrlPr>
                                            <a:rPr lang="en-US" i="1"/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/>
                                            <m:t>sin</m:t>
                                          </m:r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/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/>
                                                <m:t>𝛽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/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func>
                                      <m:sSub>
                                        <m:sSubPr>
                                          <m:ctrlPr>
                                            <a:rPr lang="en-US" i="1"/>
                                          </m:ctrlPr>
                                        </m:sSubPr>
                                        <m:e>
                                          <m:r>
                                            <a:rPr lang="en-US" i="1"/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i="1"/>
                                            <m:t>𝑖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i="1"/>
                                          </m:ctrlPr>
                                        </m:sSubPr>
                                        <m:e>
                                          <m:r>
                                            <a:rPr lang="en-US" i="1"/>
                                            <m:t>𝜇</m:t>
                                          </m:r>
                                        </m:e>
                                        <m:sub>
                                          <m:r>
                                            <a:rPr lang="en-US" i="1"/>
                                            <m:t>𝑖</m:t>
                                          </m:r>
                                        </m:sub>
                                      </m:sSub>
                                      <m:sSubSup>
                                        <m:sSubSupPr>
                                          <m:ctrlPr>
                                            <a:rPr lang="en-US" i="1"/>
                                          </m:ctrlPr>
                                        </m:sSubSupPr>
                                        <m:e>
                                          <m:r>
                                            <a:rPr lang="en-US" i="1"/>
                                            <m:t>𝑊</m:t>
                                          </m:r>
                                        </m:e>
                                        <m:sub>
                                          <m:r>
                                            <a:rPr lang="en-US" i="1"/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US" i="1"/>
                                            <m:t>2</m:t>
                                          </m:r>
                                        </m:sup>
                                      </m:sSubSup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i="1"/>
                                <m:t>1/3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>
                  <a:ea typeface="Adobe Heiti Std R" panose="020B0400000000000000" pitchFamily="34" charset="-128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C37F847-6CEF-42F8-841D-4DDA7EF2CE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0120" y="3932074"/>
                <a:ext cx="3130687" cy="8944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E775C67-0ADF-49AB-A1F2-B4D47E6DFAD7}"/>
                  </a:ext>
                </a:extLst>
              </p:cNvPr>
              <p:cNvSpPr/>
              <p:nvPr/>
            </p:nvSpPr>
            <p:spPr>
              <a:xfrm>
                <a:off x="4818746" y="3973131"/>
                <a:ext cx="2588977" cy="8485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func>
                                    <m:func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func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E775C67-0ADF-49AB-A1F2-B4D47E6DFA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8746" y="3973131"/>
                <a:ext cx="2588977" cy="8485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B8538A9-30E2-4D9B-B385-9CA6F1D05643}"/>
                  </a:ext>
                </a:extLst>
              </p:cNvPr>
              <p:cNvSpPr/>
              <p:nvPr/>
            </p:nvSpPr>
            <p:spPr>
              <a:xfrm>
                <a:off x="887598" y="3925021"/>
                <a:ext cx="2979983" cy="9015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  <m:func>
                                        <m:func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𝛽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func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𝑊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𝑐𝑖</m:t>
                                          </m:r>
                                        </m:sub>
                                      </m:sSub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𝜅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rad>
                                    </m:den>
                                  </m:f>
                                </m:e>
                              </m:d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B8538A9-30E2-4D9B-B385-9CA6F1D056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598" y="3925021"/>
                <a:ext cx="2979983" cy="9015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23E04034-09E8-406E-BDA1-231E69E926B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508" y="2907857"/>
            <a:ext cx="3135316" cy="9294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0C8B18-92FD-437C-9DEC-1C02880A1BE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9229" y="2884869"/>
            <a:ext cx="3135316" cy="9333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AC7907A-F7B7-40B2-9405-73311FFEA02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4950" y="2895908"/>
            <a:ext cx="3130687" cy="860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18151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26966-7FAC-452E-9E22-382B51B20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Method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0D58ED4-F334-449A-9580-5B82E0A230AD}"/>
                  </a:ext>
                </a:extLst>
              </p:cNvPr>
              <p:cNvSpPr txBox="1"/>
              <p:nvPr/>
            </p:nvSpPr>
            <p:spPr>
              <a:xfrm>
                <a:off x="213174" y="4902979"/>
                <a:ext cx="3741746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ea typeface="Adobe Heiti Std R" panose="020B0400000000000000" pitchFamily="34" charset="-128"/>
                  </a:rPr>
                  <a:t>Run experiments with a known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en-US" sz="2800" dirty="0">
                    <a:ea typeface="Adobe Heiti Std R" panose="020B0400000000000000" pitchFamily="34" charset="-128"/>
                  </a:rPr>
                  <a:t> value and  morphology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0D58ED4-F334-449A-9580-5B82E0A23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74" y="4902979"/>
                <a:ext cx="3741746" cy="1384995"/>
              </a:xfrm>
              <a:prstGeom prst="rect">
                <a:avLst/>
              </a:prstGeom>
              <a:blipFill>
                <a:blip r:embed="rId2"/>
                <a:stretch>
                  <a:fillRect l="-1629" t="-4405" r="-4397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3D608DCC-579D-4D96-8C3E-C67EAAF590D2}"/>
              </a:ext>
            </a:extLst>
          </p:cNvPr>
          <p:cNvSpPr txBox="1"/>
          <p:nvPr/>
        </p:nvSpPr>
        <p:spPr>
          <a:xfrm>
            <a:off x="4414399" y="4970391"/>
            <a:ext cx="34430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a typeface="Adobe Heiti Std R" panose="020B0400000000000000" pitchFamily="34" charset="-128"/>
              </a:rPr>
              <a:t>Use Tracker Video Analysis to determine flow behavior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41E738-56C9-49A2-8FE1-431B2AC1D433}"/>
              </a:ext>
            </a:extLst>
          </p:cNvPr>
          <p:cNvSpPr txBox="1"/>
          <p:nvPr/>
        </p:nvSpPr>
        <p:spPr>
          <a:xfrm>
            <a:off x="8183466" y="5042300"/>
            <a:ext cx="36465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a typeface="Adobe Heiti Std R" panose="020B0400000000000000" pitchFamily="34" charset="-128"/>
              </a:rPr>
              <a:t>Compare flow data to physics-based models in MATLAB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05DE08-F3BB-40C9-BF3B-462880D74F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8970" y="2306139"/>
            <a:ext cx="3891313" cy="19868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Picture 23" descr="A close up of a cage&#10;&#10;Description automatically generated">
            <a:extLst>
              <a:ext uri="{FF2B5EF4-FFF2-40B4-BE49-F238E27FC236}">
                <a16:creationId xmlns:a16="http://schemas.microsoft.com/office/drawing/2014/main" id="{9763F4CA-2C22-43F2-9407-918A5382D7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980" y="2137340"/>
            <a:ext cx="3868785" cy="23392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60DDFC4-9A05-403C-9909-FDC1AD778CB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87" y="2033819"/>
            <a:ext cx="3408348" cy="25553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2" descr="Image result for excel">
            <a:extLst>
              <a:ext uri="{FF2B5EF4-FFF2-40B4-BE49-F238E27FC236}">
                <a16:creationId xmlns:a16="http://schemas.microsoft.com/office/drawing/2014/main" id="{9720B6DC-27C8-4C8B-A116-D6A7DC6FC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2013" y="3738944"/>
            <a:ext cx="1059972" cy="9826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Image result for tracker video analysis logo">
            <a:extLst>
              <a:ext uri="{FF2B5EF4-FFF2-40B4-BE49-F238E27FC236}">
                <a16:creationId xmlns:a16="http://schemas.microsoft.com/office/drawing/2014/main" id="{459A5E3A-4348-4FE7-A46D-922323491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9186" y="4047220"/>
            <a:ext cx="2254191" cy="6608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matlab logo">
            <a:extLst>
              <a:ext uri="{FF2B5EF4-FFF2-40B4-BE49-F238E27FC236}">
                <a16:creationId xmlns:a16="http://schemas.microsoft.com/office/drawing/2014/main" id="{A6338C26-D3DE-4A54-B431-107CD25110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71025" y="3738944"/>
            <a:ext cx="1170281" cy="9826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715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26966-7FAC-452E-9E22-382B51B20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Experimental Setup</a:t>
            </a:r>
          </a:p>
        </p:txBody>
      </p:sp>
      <p:pic>
        <p:nvPicPr>
          <p:cNvPr id="4" name="exp17_top_fold_edited">
            <a:hlinkClick r:id="" action="ppaction://media"/>
            <a:extLst>
              <a:ext uri="{FF2B5EF4-FFF2-40B4-BE49-F238E27FC236}">
                <a16:creationId xmlns:a16="http://schemas.microsoft.com/office/drawing/2014/main" id="{A63ED5FE-F5FA-4BB9-983C-F81B1F07B68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5000"/>
          </a:blip>
          <a:stretch>
            <a:fillRect/>
          </a:stretch>
        </p:blipFill>
        <p:spPr>
          <a:xfrm>
            <a:off x="5516991" y="1990491"/>
            <a:ext cx="6168255" cy="4626692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FC557F27-DE59-4A9D-8778-A3AC208EE30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6754" y="1934312"/>
                <a:ext cx="4850620" cy="4741369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306000" indent="-3060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630000" indent="-3060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900000" indent="-2700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242000" indent="-2340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602000" indent="-2340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1900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2200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2500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2800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200" dirty="0"/>
                  <a:t>Water Soluble Polyethylene Glycol 600 (PEG)</a:t>
                </a:r>
              </a:p>
              <a:p>
                <a:r>
                  <a:rPr lang="en-US" sz="3200" dirty="0">
                    <a:ea typeface="Adobe Heiti Std R" panose="020B0400000000000000" pitchFamily="34" charset="-128"/>
                  </a:rPr>
                  <a:t>Pumped into an inclined tank with water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0℃</m:t>
                    </m:r>
                  </m:oMath>
                </a14:m>
                <a:endParaRPr lang="en-US" sz="3200" b="0" dirty="0">
                  <a:ea typeface="Cambria Math" panose="02040503050406030204" pitchFamily="18" charset="0"/>
                </a:endParaRPr>
              </a:p>
              <a:p>
                <a:r>
                  <a:rPr lang="en-US" sz="3200" dirty="0">
                    <a:ea typeface="Adobe Heiti Std R" panose="020B0400000000000000" pitchFamily="34" charset="-128"/>
                  </a:rPr>
                  <a:t>Varying the temperature of the PEG varies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</m:oMath>
                </a14:m>
                <a:endParaRPr lang="en-US" sz="3200" dirty="0">
                  <a:ea typeface="Adobe Heiti Std R" panose="020B0400000000000000" pitchFamily="34" charset="-128"/>
                </a:endParaRPr>
              </a:p>
              <a:p>
                <a:r>
                  <a:rPr lang="en-US" sz="3200" dirty="0">
                    <a:ea typeface="Adobe Heiti Std R" panose="020B0400000000000000" pitchFamily="34" charset="-128"/>
                  </a:rPr>
                  <a:t>Record video of each flow</a:t>
                </a:r>
              </a:p>
              <a:p>
                <a:endParaRPr lang="en-US" sz="3000" dirty="0">
                  <a:ea typeface="Adobe Heiti Std R" panose="020B0400000000000000" pitchFamily="34" charset="-128"/>
                </a:endParaRPr>
              </a:p>
              <a:p>
                <a:pPr marL="0" indent="0">
                  <a:buFont typeface="Wingdings 2" panose="05020102010507070707" pitchFamily="18" charset="2"/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FC557F27-DE59-4A9D-8778-A3AC208EE3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754" y="1934312"/>
                <a:ext cx="4850620" cy="4741369"/>
              </a:xfrm>
              <a:prstGeom prst="rect">
                <a:avLst/>
              </a:prstGeom>
              <a:blipFill>
                <a:blip r:embed="rId6"/>
                <a:stretch>
                  <a:fillRect l="-2136" t="-1671" r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480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26966-7FAC-452E-9E22-382B51B20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Discussion of experimental data trends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47F85-A3BF-43C2-A8D8-E70E3D256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9438" y="1864222"/>
            <a:ext cx="4866009" cy="4715871"/>
          </a:xfrm>
        </p:spPr>
        <p:txBody>
          <a:bodyPr anchor="t">
            <a:normAutofit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/>
              <a:t>Pillowed Flows: higher rate of length propagation, slower rate (growing in thickness), then higher rate again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Rifted Flows: concave shape, higher rate of length population, then a slower rate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Folded Flows: more linear behavior than previous flows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Leveed Flows: linear behavior like folded flows, but at a faster rate of length propagation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8" name="Picture 17" descr="A close up of a map&#10;&#10;Description automatically generated">
            <a:extLst>
              <a:ext uri="{FF2B5EF4-FFF2-40B4-BE49-F238E27FC236}">
                <a16:creationId xmlns:a16="http://schemas.microsoft.com/office/drawing/2014/main" id="{DF668CB5-EEF4-42CB-8550-4B1151FEE587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051" y="1845741"/>
            <a:ext cx="3283470" cy="2490020"/>
          </a:xfrm>
          <a:prstGeom prst="rect">
            <a:avLst/>
          </a:prstGeom>
        </p:spPr>
      </p:pic>
      <p:pic>
        <p:nvPicPr>
          <p:cNvPr id="19" name="Picture 18" descr="A close up of a map&#10;&#10;Description automatically generated">
            <a:extLst>
              <a:ext uri="{FF2B5EF4-FFF2-40B4-BE49-F238E27FC236}">
                <a16:creationId xmlns:a16="http://schemas.microsoft.com/office/drawing/2014/main" id="{BD33436C-C490-4F5F-9F09-43CF570EBF5B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051" y="4335761"/>
            <a:ext cx="3212458" cy="2435287"/>
          </a:xfrm>
          <a:prstGeom prst="rect">
            <a:avLst/>
          </a:prstGeom>
        </p:spPr>
      </p:pic>
      <p:pic>
        <p:nvPicPr>
          <p:cNvPr id="20" name="Picture 19" descr="A close up of a map&#10;&#10;Description automatically generated">
            <a:extLst>
              <a:ext uri="{FF2B5EF4-FFF2-40B4-BE49-F238E27FC236}">
                <a16:creationId xmlns:a16="http://schemas.microsoft.com/office/drawing/2014/main" id="{FBADC028-D11C-487E-8A9E-0F712A072715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7493" y="4301286"/>
            <a:ext cx="3303157" cy="2504236"/>
          </a:xfrm>
          <a:prstGeom prst="rect">
            <a:avLst/>
          </a:prstGeom>
        </p:spPr>
      </p:pic>
      <p:pic>
        <p:nvPicPr>
          <p:cNvPr id="21" name="Picture 20" descr="A close up of a map&#10;&#10;Description automatically generated">
            <a:extLst>
              <a:ext uri="{FF2B5EF4-FFF2-40B4-BE49-F238E27FC236}">
                <a16:creationId xmlns:a16="http://schemas.microsoft.com/office/drawing/2014/main" id="{284576ED-BDFF-4C80-8A9F-A656D40AF516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382" y="1864222"/>
            <a:ext cx="3259566" cy="247153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7D5A13D-21EA-42AE-823F-B97C1F1E41B1}"/>
              </a:ext>
            </a:extLst>
          </p:cNvPr>
          <p:cNvSpPr/>
          <p:nvPr/>
        </p:nvSpPr>
        <p:spPr>
          <a:xfrm>
            <a:off x="0" y="1864222"/>
            <a:ext cx="56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73C47D-8C6C-4D28-886C-A2CE410C7598}"/>
              </a:ext>
            </a:extLst>
          </p:cNvPr>
          <p:cNvSpPr/>
          <p:nvPr/>
        </p:nvSpPr>
        <p:spPr>
          <a:xfrm>
            <a:off x="38960" y="4335761"/>
            <a:ext cx="56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46BCA67-EF2C-4787-BEE6-425D81CA39AA}"/>
              </a:ext>
            </a:extLst>
          </p:cNvPr>
          <p:cNvSpPr/>
          <p:nvPr/>
        </p:nvSpPr>
        <p:spPr>
          <a:xfrm>
            <a:off x="11586857" y="4344505"/>
            <a:ext cx="56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4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C5C60E7-315C-49E5-B67F-972B44B1DE04}"/>
              </a:ext>
            </a:extLst>
          </p:cNvPr>
          <p:cNvSpPr/>
          <p:nvPr/>
        </p:nvSpPr>
        <p:spPr>
          <a:xfrm>
            <a:off x="11546322" y="1827025"/>
            <a:ext cx="56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97549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26966-7FAC-452E-9E22-382B51B20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Discussion of The Models</a:t>
            </a:r>
          </a:p>
        </p:txBody>
      </p:sp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FAC77102-8355-43A2-A53B-111613B1E0EA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92" y="2151926"/>
            <a:ext cx="3210037" cy="2386797"/>
          </a:xfrm>
          <a:prstGeom prst="rect">
            <a:avLst/>
          </a:prstGeom>
        </p:spPr>
      </p:pic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BE32556E-8DB2-40B1-A7B7-89EC34BA0108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6651" y="2156522"/>
            <a:ext cx="3245097" cy="2413216"/>
          </a:xfrm>
          <a:prstGeom prst="rect">
            <a:avLst/>
          </a:prstGeom>
        </p:spPr>
      </p:pic>
      <p:pic>
        <p:nvPicPr>
          <p:cNvPr id="15" name="Picture 14" descr="A close up of a map&#10;&#10;Description automatically generated">
            <a:extLst>
              <a:ext uri="{FF2B5EF4-FFF2-40B4-BE49-F238E27FC236}">
                <a16:creationId xmlns:a16="http://schemas.microsoft.com/office/drawing/2014/main" id="{35715800-FE4B-4E45-B886-564BB5732114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4841" y="2161736"/>
            <a:ext cx="3231073" cy="2402788"/>
          </a:xfrm>
          <a:prstGeom prst="rect">
            <a:avLst/>
          </a:prstGeom>
        </p:spPr>
      </p:pic>
      <p:pic>
        <p:nvPicPr>
          <p:cNvPr id="16" name="Picture 15" descr="A close up of a map&#10;&#10;Description automatically generated">
            <a:extLst>
              <a:ext uri="{FF2B5EF4-FFF2-40B4-BE49-F238E27FC236}">
                <a16:creationId xmlns:a16="http://schemas.microsoft.com/office/drawing/2014/main" id="{F439C179-952A-462F-A910-21F66E3C1E08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4913" y="2172701"/>
            <a:ext cx="3242993" cy="2411826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9A701CA-7371-4256-BC99-2291765E04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7001628"/>
              </p:ext>
            </p:extLst>
          </p:nvPr>
        </p:nvGraphicFramePr>
        <p:xfrm>
          <a:off x="1323976" y="5086350"/>
          <a:ext cx="9544048" cy="16632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0335">
                  <a:extLst>
                    <a:ext uri="{9D8B030D-6E8A-4147-A177-3AD203B41FA5}">
                      <a16:colId xmlns:a16="http://schemas.microsoft.com/office/drawing/2014/main" val="1155586473"/>
                    </a:ext>
                  </a:extLst>
                </a:gridCol>
                <a:gridCol w="1590335">
                  <a:extLst>
                    <a:ext uri="{9D8B030D-6E8A-4147-A177-3AD203B41FA5}">
                      <a16:colId xmlns:a16="http://schemas.microsoft.com/office/drawing/2014/main" val="3883953491"/>
                    </a:ext>
                  </a:extLst>
                </a:gridCol>
                <a:gridCol w="1590335">
                  <a:extLst>
                    <a:ext uri="{9D8B030D-6E8A-4147-A177-3AD203B41FA5}">
                      <a16:colId xmlns:a16="http://schemas.microsoft.com/office/drawing/2014/main" val="1113782412"/>
                    </a:ext>
                  </a:extLst>
                </a:gridCol>
                <a:gridCol w="1590335">
                  <a:extLst>
                    <a:ext uri="{9D8B030D-6E8A-4147-A177-3AD203B41FA5}">
                      <a16:colId xmlns:a16="http://schemas.microsoft.com/office/drawing/2014/main" val="4002946721"/>
                    </a:ext>
                  </a:extLst>
                </a:gridCol>
                <a:gridCol w="1591354">
                  <a:extLst>
                    <a:ext uri="{9D8B030D-6E8A-4147-A177-3AD203B41FA5}">
                      <a16:colId xmlns:a16="http://schemas.microsoft.com/office/drawing/2014/main" val="1653501195"/>
                    </a:ext>
                  </a:extLst>
                </a:gridCol>
                <a:gridCol w="1591354">
                  <a:extLst>
                    <a:ext uri="{9D8B030D-6E8A-4147-A177-3AD203B41FA5}">
                      <a16:colId xmlns:a16="http://schemas.microsoft.com/office/drawing/2014/main" val="2622458470"/>
                    </a:ext>
                  </a:extLst>
                </a:gridCol>
              </a:tblGrid>
              <a:tr h="3791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Experiment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𝛹 Value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Morphology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Newtonian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YS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YSC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2005505"/>
                  </a:ext>
                </a:extLst>
              </a:tr>
              <a:tr h="3210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0.5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Pillows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4.576 cm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2.704 cm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1.936 cm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383963"/>
                  </a:ext>
                </a:extLst>
              </a:tr>
              <a:tr h="3210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11.5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Rifts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3.410 cm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2.091 cm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1.267 cm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467475"/>
                  </a:ext>
                </a:extLst>
              </a:tr>
              <a:tr h="3210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23.7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Folds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3.367 cm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1.064 cm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1.821 cm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5954379"/>
                  </a:ext>
                </a:extLst>
              </a:tr>
              <a:tr h="3210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46.4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Levees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1.978 cm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2.021 cm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1.624 cm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9777310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D8DD2166-77CB-4572-BDC2-9D154FAD31AE}"/>
              </a:ext>
            </a:extLst>
          </p:cNvPr>
          <p:cNvSpPr txBox="1"/>
          <p:nvPr/>
        </p:nvSpPr>
        <p:spPr>
          <a:xfrm>
            <a:off x="468434" y="1808014"/>
            <a:ext cx="2381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a typeface="Adobe Heiti Std R" panose="020B0400000000000000" pitchFamily="34" charset="-128"/>
              </a:rPr>
              <a:t>Pillows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52081B-5D1F-4118-90AE-E2FDA70F6B4C}"/>
              </a:ext>
            </a:extLst>
          </p:cNvPr>
          <p:cNvSpPr txBox="1"/>
          <p:nvPr/>
        </p:nvSpPr>
        <p:spPr>
          <a:xfrm>
            <a:off x="3438216" y="1776577"/>
            <a:ext cx="2381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a typeface="Adobe Heiti Std R" panose="020B0400000000000000" pitchFamily="34" charset="-128"/>
              </a:rPr>
              <a:t>Rifts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110758-76B4-4AA0-BE9A-7ECDB9E8FFEE}"/>
              </a:ext>
            </a:extLst>
          </p:cNvPr>
          <p:cNvSpPr txBox="1"/>
          <p:nvPr/>
        </p:nvSpPr>
        <p:spPr>
          <a:xfrm>
            <a:off x="9443940" y="1822497"/>
            <a:ext cx="2381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a typeface="Adobe Heiti Std R" panose="020B0400000000000000" pitchFamily="34" charset="-128"/>
              </a:rPr>
              <a:t>Levees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9830EA-6BB4-4F4A-B94D-740F3D46D836}"/>
              </a:ext>
            </a:extLst>
          </p:cNvPr>
          <p:cNvSpPr txBox="1"/>
          <p:nvPr/>
        </p:nvSpPr>
        <p:spPr>
          <a:xfrm>
            <a:off x="6441078" y="1822497"/>
            <a:ext cx="2381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a typeface="Adobe Heiti Std R" panose="020B0400000000000000" pitchFamily="34" charset="-128"/>
              </a:rPr>
              <a:t>Folds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0985DF4-9DD7-4515-91CB-8889402122B6}"/>
              </a:ext>
            </a:extLst>
          </p:cNvPr>
          <p:cNvSpPr txBox="1"/>
          <p:nvPr/>
        </p:nvSpPr>
        <p:spPr>
          <a:xfrm>
            <a:off x="468434" y="4581125"/>
            <a:ext cx="2381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a typeface="Adobe Heiti Std R" panose="020B0400000000000000" pitchFamily="34" charset="-128"/>
              </a:rPr>
              <a:t>YSC best fit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797C01A-1C12-4D8F-A70D-F9B909CD5D85}"/>
              </a:ext>
            </a:extLst>
          </p:cNvPr>
          <p:cNvSpPr txBox="1"/>
          <p:nvPr/>
        </p:nvSpPr>
        <p:spPr>
          <a:xfrm>
            <a:off x="3438216" y="4549688"/>
            <a:ext cx="2381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a typeface="Adobe Heiti Std R" panose="020B0400000000000000" pitchFamily="34" charset="-128"/>
              </a:rPr>
              <a:t>YSC best fit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7CD2658-043F-4232-8992-A34AC81AE353}"/>
              </a:ext>
            </a:extLst>
          </p:cNvPr>
          <p:cNvSpPr txBox="1"/>
          <p:nvPr/>
        </p:nvSpPr>
        <p:spPr>
          <a:xfrm>
            <a:off x="9443940" y="4595608"/>
            <a:ext cx="2381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a typeface="Adobe Heiti Std R" panose="020B0400000000000000" pitchFamily="34" charset="-128"/>
              </a:rPr>
              <a:t> YSC or Newtonian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38519DA-2DE4-4F38-B905-584202108E06}"/>
              </a:ext>
            </a:extLst>
          </p:cNvPr>
          <p:cNvSpPr txBox="1"/>
          <p:nvPr/>
        </p:nvSpPr>
        <p:spPr>
          <a:xfrm>
            <a:off x="6441078" y="4595608"/>
            <a:ext cx="2381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a typeface="Adobe Heiti Std R" panose="020B0400000000000000" pitchFamily="34" charset="-128"/>
              </a:rPr>
              <a:t>YS best fit</a:t>
            </a:r>
          </a:p>
        </p:txBody>
      </p:sp>
    </p:spTree>
    <p:extLst>
      <p:ext uri="{BB962C8B-B14F-4D97-AF65-F5344CB8AC3E}">
        <p14:creationId xmlns:p14="http://schemas.microsoft.com/office/powerpoint/2010/main" val="681190473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366658"/>
      </a:accent1>
      <a:accent2>
        <a:srgbClr val="8CB64A"/>
      </a:accent2>
      <a:accent3>
        <a:srgbClr val="88D5A9"/>
      </a:accent3>
      <a:accent4>
        <a:srgbClr val="969FA7"/>
      </a:accent4>
      <a:accent5>
        <a:srgbClr val="E8A844"/>
      </a:accent5>
      <a:accent6>
        <a:srgbClr val="A1561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4BEC0EAF-CF86-4D49-B83B-56CC62D3CFF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4296</TotalTime>
  <Words>755</Words>
  <Application>Microsoft Office PowerPoint</Application>
  <PresentationFormat>Widescreen</PresentationFormat>
  <Paragraphs>129</Paragraphs>
  <Slides>12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Adobe Heiti Std R</vt:lpstr>
      <vt:lpstr>Arial</vt:lpstr>
      <vt:lpstr>Calibri</vt:lpstr>
      <vt:lpstr>Cambria Math</vt:lpstr>
      <vt:lpstr>Gill Sans MT</vt:lpstr>
      <vt:lpstr>Wingdings 2</vt:lpstr>
      <vt:lpstr>Dividend</vt:lpstr>
      <vt:lpstr>Modeling the Effects of Flow Conditions and Rheology on Lava Flows with Polyethylene Glycol</vt:lpstr>
      <vt:lpstr>About me</vt:lpstr>
      <vt:lpstr>Project Motivation</vt:lpstr>
      <vt:lpstr>Technical Background</vt:lpstr>
      <vt:lpstr>Technical Background</vt:lpstr>
      <vt:lpstr>Method</vt:lpstr>
      <vt:lpstr>Experimental Setup</vt:lpstr>
      <vt:lpstr>Discussion of experimental data trends</vt:lpstr>
      <vt:lpstr>Discussion of The Models</vt:lpstr>
      <vt:lpstr>Conclusions</vt:lpstr>
      <vt:lpstr>future work</vt:lpstr>
      <vt:lpstr>Acknowledgements and 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Modeling the Effects of Flow Conditions and Rheology on Lava Flows with Polyethylene Glycol</dc:title>
  <dc:creator>Cara Courtney</dc:creator>
  <cp:lastModifiedBy>Cara Courtney</cp:lastModifiedBy>
  <cp:revision>35</cp:revision>
  <dcterms:created xsi:type="dcterms:W3CDTF">2020-03-31T23:10:09Z</dcterms:created>
  <dcterms:modified xsi:type="dcterms:W3CDTF">2020-04-03T22:46:23Z</dcterms:modified>
</cp:coreProperties>
</file>